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67" r:id="rId2"/>
    <p:sldId id="256" r:id="rId3"/>
    <p:sldId id="257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70" r:id="rId12"/>
    <p:sldId id="268" r:id="rId13"/>
    <p:sldId id="269" r:id="rId14"/>
    <p:sldId id="271" r:id="rId15"/>
    <p:sldId id="27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0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E33E-9530-4B2F-9771-30EFC866532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22E80-8B36-43EC-8EE8-4D912972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7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2E80-8B36-43EC-8EE8-4D912972CFA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556376" cy="147002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Организация размещения гостей с ограниченной мобильностью </a:t>
            </a:r>
            <a:endParaRPr lang="ru-RU" sz="48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40760" cy="2425824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endParaRPr lang="ru-RU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rPr>
              <a:t>г. Могилев </a:t>
            </a:r>
          </a:p>
          <a:p>
            <a:endParaRPr lang="ru-RU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39" y="4082630"/>
            <a:ext cx="2481255" cy="87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0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Гостевые номера</a:t>
            </a:r>
            <a:endParaRPr lang="ru-RU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Bahnschrift Light Condensed" panose="020B0502040204020203" pitchFamily="34" charset="0"/>
              </a:rPr>
              <a:t>Кровать размером 110х200 см и высотой 50 см с ортопедическим матрасом</a:t>
            </a:r>
          </a:p>
          <a:p>
            <a:r>
              <a:rPr lang="ru-RU" sz="2400" dirty="0" smtClean="0">
                <a:latin typeface="Bahnschrift Light Condensed" panose="020B0502040204020203" pitchFamily="34" charset="0"/>
              </a:rPr>
              <a:t>№ 504 – спальное место для сопровождающего</a:t>
            </a:r>
          </a:p>
          <a:p>
            <a:pPr marL="0" indent="0">
              <a:buNone/>
            </a:pPr>
            <a:endParaRPr lang="ru-RU" sz="2800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10242" name="Picture 2" descr="C:\Users\marketolog\Desktop\504\Номер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97" y="3068960"/>
            <a:ext cx="4146108" cy="310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92" y="3068960"/>
            <a:ext cx="2332186" cy="310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7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Гостевые номера – ванная</a:t>
            </a:r>
            <a:endParaRPr lang="ru-RU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Bahnschrift Light Condensed" panose="020B0502040204020203" pitchFamily="34" charset="0"/>
              </a:rPr>
              <a:t>Увеличенная площадь ванной</a:t>
            </a:r>
          </a:p>
          <a:p>
            <a:pPr marL="114300" indent="0">
              <a:buNone/>
            </a:pP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  комнаты</a:t>
            </a:r>
          </a:p>
          <a:p>
            <a:r>
              <a:rPr lang="ru-RU" sz="2400" dirty="0" smtClean="0">
                <a:latin typeface="Bahnschrift Light Condensed" panose="020B0502040204020203" pitchFamily="34" charset="0"/>
              </a:rPr>
              <a:t>Дверной проем шириной 110 см</a:t>
            </a:r>
          </a:p>
          <a:p>
            <a:pPr marL="0" indent="0">
              <a:buNone/>
            </a:pPr>
            <a:endParaRPr lang="ru-RU" sz="2800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13314" name="Picture 2" descr="C:\Users\marketolog\Desktop\504\Ванна Вх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8943" y="2267871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Гостевые номера – ванная</a:t>
            </a:r>
            <a:endParaRPr lang="ru-RU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 smtClean="0">
                <a:latin typeface="Bahnschrift Light Condensed" panose="020B0502040204020203" pitchFamily="34" charset="0"/>
              </a:rPr>
              <a:t>Безбарьерный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душ со специальным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седением</a:t>
            </a:r>
            <a:endParaRPr lang="ru-RU" sz="2400" dirty="0" smtClean="0">
              <a:latin typeface="Bahnschrift Light Condensed" panose="020B0502040204020203" pitchFamily="34" charset="0"/>
            </a:endParaRPr>
          </a:p>
          <a:p>
            <a:r>
              <a:rPr lang="ru-RU" sz="2400" dirty="0">
                <a:latin typeface="Bahnschrift Light Condensed" panose="020B0502040204020203" pitchFamily="34" charset="0"/>
              </a:rPr>
              <a:t>Г</a:t>
            </a:r>
            <a:r>
              <a:rPr lang="ru-RU" sz="2400" dirty="0" smtClean="0">
                <a:latin typeface="Bahnschrift Light Condensed" panose="020B0502040204020203" pitchFamily="34" charset="0"/>
              </a:rPr>
              <a:t>оризонтальные и </a:t>
            </a:r>
          </a:p>
          <a:p>
            <a:pPr marL="114300" indent="0">
              <a:buNone/>
            </a:pP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  вертикальные поручни</a:t>
            </a:r>
            <a:endParaRPr lang="en-US" sz="2400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12290" name="Picture 2" descr="C:\Users\marketolog\Desktop\504\Ванна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9965" y="2732923"/>
            <a:ext cx="4224470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9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Гостевые номера – ванная</a:t>
            </a:r>
            <a:endParaRPr lang="ru-RU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Bahnschrift Light Condensed" panose="020B0502040204020203" pitchFamily="34" charset="0"/>
              </a:rPr>
              <a:t>Расположение и высота оборудования адаптированы для гостей с ограниченной мобильностью</a:t>
            </a: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14338" name="Picture 2" descr="C:\Users\marketolog\Desktop\504\Ванн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4640" y="3065960"/>
            <a:ext cx="4008447" cy="300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marketolog\Desktop\504\Ванна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2992" y="3065960"/>
            <a:ext cx="4008448" cy="300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Гостевые номера </a:t>
            </a:r>
            <a:endParaRPr lang="ru-RU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Bahnschrift Light Condensed" panose="020B0502040204020203" pitchFamily="34" charset="0"/>
              </a:rPr>
              <a:t>Устройства для экстренного вызова персонала возле кровати и в ванной комнате</a:t>
            </a: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15362" name="Picture 2" descr="C:\Users\marketolog\Desktop\504\Номер 4 вызов персона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1651" y="3112966"/>
            <a:ext cx="3808422" cy="285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marketolog\Desktop\504\Ванна Вызов персона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2011" y="3112965"/>
            <a:ext cx="3808423" cy="285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Ресторан</a:t>
            </a:r>
            <a:endParaRPr lang="ru-RU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Bahnschrift Light Condensed" panose="020B0502040204020203" pitchFamily="34" charset="0"/>
              </a:rPr>
              <a:t>Безбарьерный</a:t>
            </a:r>
            <a:r>
              <a:rPr lang="ru-RU" dirty="0" smtClean="0">
                <a:latin typeface="Bahnschrift Light Condensed" panose="020B0502040204020203" pitchFamily="34" charset="0"/>
              </a:rPr>
              <a:t> доступ</a:t>
            </a:r>
          </a:p>
          <a:p>
            <a:r>
              <a:rPr lang="ru-RU" dirty="0" smtClean="0">
                <a:latin typeface="Bahnschrift Light Condensed" panose="020B0502040204020203" pitchFamily="34" charset="0"/>
              </a:rPr>
              <a:t>Просторный зал с широкими проходами</a:t>
            </a: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104" y="3102416"/>
            <a:ext cx="3724030" cy="279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08614"/>
            <a:ext cx="393643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6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44408" cy="23762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Bahnschrift Light Condensed" panose="020B0502040204020203" pitchFamily="34" charset="0"/>
              </a:rPr>
              <a:t/>
            </a:r>
            <a:br>
              <a:rPr lang="ru-RU" sz="2800" dirty="0" smtClean="0">
                <a:latin typeface="Bahnschrift Light Condensed" panose="020B0502040204020203" pitchFamily="34" charset="0"/>
              </a:rPr>
            </a:br>
            <a:r>
              <a:rPr lang="ru-RU" sz="2400" dirty="0" smtClean="0">
                <a:latin typeface="Bahnschrift Light Condensed" panose="020B0502040204020203" pitchFamily="34" charset="0"/>
              </a:rPr>
              <a:t>ул. Первомайская, 57  212030 г. Могилев</a:t>
            </a:r>
            <a:br>
              <a:rPr lang="ru-RU" sz="2400" dirty="0" smtClean="0">
                <a:latin typeface="Bahnschrift Light Condensed" panose="020B0502040204020203" pitchFamily="34" charset="0"/>
              </a:rPr>
            </a:br>
            <a:r>
              <a:rPr lang="ru-RU" sz="2400" dirty="0" smtClean="0">
                <a:latin typeface="Bahnschrift Light Condensed" panose="020B0502040204020203" pitchFamily="34" charset="0"/>
              </a:rPr>
              <a:t>Республика Беларусь</a:t>
            </a:r>
            <a:br>
              <a:rPr lang="ru-RU" sz="2400" dirty="0" smtClean="0">
                <a:latin typeface="Bahnschrift Light Condensed" panose="020B0502040204020203" pitchFamily="34" charset="0"/>
              </a:rPr>
            </a:br>
            <a:r>
              <a:rPr lang="ru-RU" sz="2400" dirty="0" smtClean="0">
                <a:latin typeface="Bahnschrift Light Condensed" panose="020B0502040204020203" pitchFamily="34" charset="0"/>
              </a:rPr>
              <a:t/>
            </a:r>
            <a:br>
              <a:rPr lang="ru-RU" sz="2400" dirty="0" smtClean="0">
                <a:latin typeface="Bahnschrift Light Condensed" panose="020B0502040204020203" pitchFamily="34" charset="0"/>
              </a:rPr>
            </a:br>
            <a:r>
              <a:rPr lang="ru-RU" sz="2400" u="sng" dirty="0" smtClean="0">
                <a:latin typeface="Bahnschrift Light Condensed" panose="020B0502040204020203" pitchFamily="34" charset="0"/>
              </a:rPr>
              <a:t>Отдел бронирования:</a:t>
            </a:r>
            <a:br>
              <a:rPr lang="ru-RU" sz="2400" u="sng" dirty="0" smtClean="0">
                <a:latin typeface="Bahnschrift Light Condensed" panose="020B0502040204020203" pitchFamily="34" charset="0"/>
              </a:rPr>
            </a:br>
            <a:r>
              <a:rPr lang="ru-RU" sz="2400" dirty="0" smtClean="0">
                <a:latin typeface="Bahnschrift Light Condensed" panose="020B0502040204020203" pitchFamily="34" charset="0"/>
              </a:rPr>
              <a:t>+375 222 77 79 97</a:t>
            </a:r>
            <a:br>
              <a:rPr lang="ru-RU" sz="2400" dirty="0" smtClean="0">
                <a:latin typeface="Bahnschrift Light Condensed" panose="020B0502040204020203" pitchFamily="34" charset="0"/>
              </a:rPr>
            </a:br>
            <a:r>
              <a:rPr lang="ru-RU" sz="2400" dirty="0" smtClean="0">
                <a:latin typeface="Bahnschrift Light Condensed" panose="020B0502040204020203" pitchFamily="34" charset="0"/>
              </a:rPr>
              <a:t>A1: +375 44 527 79 97       МТС: +375 33 337 79 97</a:t>
            </a:r>
            <a:endParaRPr lang="ru-RU" sz="2400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40760" cy="2425824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endParaRPr lang="ru-RU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endParaRPr lang="ru-RU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51989"/>
            <a:ext cx="2409335" cy="84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28" y="3645024"/>
            <a:ext cx="1828669" cy="167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0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Подъезд к отелю</a:t>
            </a:r>
            <a:endParaRPr lang="ru-RU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Bahnschrift Light Condensed" panose="020B0502040204020203" pitchFamily="34" charset="0"/>
              </a:rPr>
              <a:t>Свободный подъезд непосредственно ко входу в отель </a:t>
            </a:r>
          </a:p>
          <a:p>
            <a:r>
              <a:rPr lang="ru-RU" sz="2400" dirty="0" smtClean="0">
                <a:latin typeface="Bahnschrift Light Condensed" panose="020B0502040204020203" pitchFamily="34" charset="0"/>
              </a:rPr>
              <a:t>Низкий бордюр</a:t>
            </a:r>
          </a:p>
          <a:p>
            <a:r>
              <a:rPr lang="ru-RU" sz="2400" dirty="0" smtClean="0">
                <a:latin typeface="Bahnschrift Light Condensed" panose="020B0502040204020203" pitchFamily="34" charset="0"/>
              </a:rPr>
              <a:t>Устойчивое к скольжению покрытие у входных дверей</a:t>
            </a:r>
          </a:p>
          <a:p>
            <a:pPr marL="0" indent="0">
              <a:buNone/>
            </a:pPr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1027" name="Picture 3" descr="C:\Users\marketolog\Desktop\504\Подъезд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1190" y="3503534"/>
            <a:ext cx="3476601" cy="260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ketolog\Desktop\504\Подъезд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5385" y="3496898"/>
            <a:ext cx="3479490" cy="26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Главный вход</a:t>
            </a:r>
            <a:endParaRPr lang="ru-RU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Bahnschrift Light Condensed" panose="020B0502040204020203" pitchFamily="34" charset="0"/>
              </a:rPr>
              <a:t>Автоматические двери </a:t>
            </a:r>
          </a:p>
          <a:p>
            <a:r>
              <a:rPr lang="ru-RU" sz="2400" dirty="0" smtClean="0">
                <a:latin typeface="Bahnschrift Light Condensed" panose="020B0502040204020203" pitchFamily="34" charset="0"/>
              </a:rPr>
              <a:t>Наличие режима </a:t>
            </a:r>
            <a:r>
              <a:rPr lang="ru-RU" sz="2400" dirty="0">
                <a:latin typeface="Bahnschrift Light Condensed" panose="020B0502040204020203" pitchFamily="34" charset="0"/>
              </a:rPr>
              <a:t>замедленного вращения двери и усиленное сканирование зоны прохода</a:t>
            </a:r>
            <a:endParaRPr lang="ru-RU" sz="2400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2050" name="Picture 2" descr="C:\Users\marketolog\Desktop\504\Вход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6373" y="3372337"/>
            <a:ext cx="3579156" cy="268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ketolog\Desktop\504\Вход кнопк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80804" y="3356991"/>
            <a:ext cx="3456386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Главный вход</a:t>
            </a:r>
            <a:endParaRPr lang="ru-RU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Bahnschrift Light Condensed" panose="020B0502040204020203" pitchFamily="34" charset="0"/>
              </a:rPr>
              <a:t>Отсутствие порогов</a:t>
            </a:r>
          </a:p>
          <a:p>
            <a:r>
              <a:rPr lang="ru-RU" sz="2400" dirty="0" smtClean="0">
                <a:latin typeface="Bahnschrift Light Condensed" panose="020B0502040204020203" pitchFamily="34" charset="0"/>
              </a:rPr>
              <a:t>Широкое расстояние между </a:t>
            </a:r>
          </a:p>
          <a:p>
            <a:pPr marL="114300" indent="0">
              <a:buNone/>
            </a:pPr>
            <a:r>
              <a:rPr lang="ru-RU" sz="2400" dirty="0" smtClean="0">
                <a:latin typeface="Bahnschrift Light Condensed" panose="020B0502040204020203" pitchFamily="34" charset="0"/>
              </a:rPr>
              <a:t>    лопастями двери</a:t>
            </a:r>
          </a:p>
          <a:p>
            <a:pPr marL="0" indent="0">
              <a:buNone/>
            </a:pPr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3074" name="Picture 2" descr="C:\Users\marketolog\Desktop\504\Вход после кноп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3954" y="2430033"/>
            <a:ext cx="4416490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Лобби</a:t>
            </a:r>
            <a:endParaRPr lang="ru-RU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Bahnschrift Light Condensed" panose="020B0502040204020203" pitchFamily="34" charset="0"/>
              </a:rPr>
              <a:t>Просторное лобби, прямой доступ к стойке регистрации</a:t>
            </a:r>
          </a:p>
          <a:p>
            <a:r>
              <a:rPr lang="ru-RU" sz="2400" dirty="0" smtClean="0">
                <a:latin typeface="Bahnschrift Light Condensed" panose="020B0502040204020203" pitchFamily="34" charset="0"/>
              </a:rPr>
              <a:t>Адаптированная туалетная комната</a:t>
            </a:r>
          </a:p>
          <a:p>
            <a:endParaRPr lang="ru-RU" sz="2800" dirty="0" smtClean="0">
              <a:latin typeface="Bahnschrift Light Condensed" panose="020B0502040204020203" pitchFamily="34" charset="0"/>
            </a:endParaRPr>
          </a:p>
          <a:p>
            <a:endParaRPr lang="ru-RU" sz="2800" dirty="0" smtClean="0">
              <a:latin typeface="Bahnschrift Light Condensed" panose="020B0502040204020203" pitchFamily="34" charset="0"/>
            </a:endParaRPr>
          </a:p>
          <a:p>
            <a:endParaRPr lang="ru-RU" sz="2800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93" y="2684917"/>
            <a:ext cx="2952329" cy="393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84917"/>
            <a:ext cx="2952328" cy="393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8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Лифты</a:t>
            </a:r>
            <a:endParaRPr lang="ru-RU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Bahnschrift Light Condensed" panose="020B0502040204020203" pitchFamily="34" charset="0"/>
              </a:rPr>
              <a:t>Ширина дверного проема 90 </a:t>
            </a:r>
            <a:r>
              <a:rPr lang="ru-RU" sz="2400" dirty="0">
                <a:latin typeface="Bahnschrift Light Condensed" panose="020B0502040204020203" pitchFamily="34" charset="0"/>
              </a:rPr>
              <a:t>с</a:t>
            </a:r>
            <a:r>
              <a:rPr lang="ru-RU" sz="2400" dirty="0" smtClean="0">
                <a:latin typeface="Bahnschrift Light Condensed" panose="020B0502040204020203" pitchFamily="34" charset="0"/>
              </a:rPr>
              <a:t>м</a:t>
            </a:r>
          </a:p>
          <a:p>
            <a:r>
              <a:rPr lang="ru-RU" sz="2400" dirty="0" smtClean="0">
                <a:latin typeface="Bahnschrift Light Condensed" panose="020B0502040204020203" pitchFamily="34" charset="0"/>
              </a:rPr>
              <a:t>Поверхность пола 120 </a:t>
            </a:r>
            <a:r>
              <a:rPr lang="ru-RU" sz="2400" dirty="0">
                <a:latin typeface="Bahnschrift Light Condensed" panose="020B0502040204020203" pitchFamily="34" charset="0"/>
              </a:rPr>
              <a:t>с</a:t>
            </a:r>
            <a:r>
              <a:rPr lang="ru-RU" sz="2400" dirty="0" smtClean="0">
                <a:latin typeface="Bahnschrift Light Condensed" panose="020B0502040204020203" pitchFamily="34" charset="0"/>
              </a:rPr>
              <a:t>м х 210 см</a:t>
            </a:r>
          </a:p>
          <a:p>
            <a:r>
              <a:rPr lang="ru-RU" sz="2400" dirty="0" smtClean="0">
                <a:latin typeface="Bahnschrift Light Condensed" panose="020B0502040204020203" pitchFamily="34" charset="0"/>
              </a:rPr>
              <a:t>Ровная стыковка с полом на этаже </a:t>
            </a:r>
          </a:p>
          <a:p>
            <a:endParaRPr lang="ru-RU" sz="2800" dirty="0" smtClean="0">
              <a:latin typeface="Bahnschrift Light Condensed" panose="020B0502040204020203" pitchFamily="34" charset="0"/>
            </a:endParaRPr>
          </a:p>
          <a:p>
            <a:endParaRPr lang="ru-RU" sz="2800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4100" name="Picture 4" descr="C:\Users\marketolog\Desktop\504\Лифт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60010" y="2597910"/>
            <a:ext cx="4296477" cy="32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1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Лифты</a:t>
            </a:r>
            <a:endParaRPr lang="ru-RU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Bahnschrift Light Condensed" panose="020B0502040204020203" pitchFamily="34" charset="0"/>
              </a:rPr>
              <a:t>Панель управления на уровне 100 см от пола; шрифт Брайля</a:t>
            </a:r>
          </a:p>
          <a:p>
            <a:r>
              <a:rPr lang="ru-RU" sz="2400" dirty="0" smtClean="0">
                <a:latin typeface="Bahnschrift Light Condensed" panose="020B0502040204020203" pitchFamily="34" charset="0"/>
              </a:rPr>
              <a:t>Горизонтальные поручни на </a:t>
            </a:r>
          </a:p>
          <a:p>
            <a:pPr marL="114300" indent="0">
              <a:buNone/>
            </a:pPr>
            <a:r>
              <a:rPr lang="ru-RU" sz="2400" dirty="0" smtClean="0">
                <a:latin typeface="Bahnschrift Light Condensed" panose="020B0502040204020203" pitchFamily="34" charset="0"/>
              </a:rPr>
              <a:t>    уровне 90 см от пола</a:t>
            </a:r>
            <a:endParaRPr lang="en-US" sz="2400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48177"/>
            <a:ext cx="318635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1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Коридоры</a:t>
            </a:r>
            <a:endParaRPr lang="ru-RU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Bahnschrift Light Condensed" panose="020B0502040204020203" pitchFamily="34" charset="0"/>
              </a:rPr>
              <a:t>Просторные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предлифтовые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зоны</a:t>
            </a:r>
          </a:p>
          <a:p>
            <a:r>
              <a:rPr lang="ru-RU" sz="2400" dirty="0" smtClean="0">
                <a:latin typeface="Bahnschrift Light Condensed" panose="020B0502040204020203" pitchFamily="34" charset="0"/>
              </a:rPr>
              <a:t>Широкие коридоры, обеспечивающие свободное передвижение</a:t>
            </a:r>
          </a:p>
          <a:p>
            <a:pPr marL="0" indent="0">
              <a:buNone/>
            </a:pPr>
            <a:endParaRPr lang="ru-RU" sz="2800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8195" name="Picture 3" descr="C:\Users\marketolog\Desktop\504\Коридор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7539" y="3159501"/>
            <a:ext cx="3492389" cy="261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2"/>
            <a:ext cx="4656518" cy="34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2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Гостевые номера</a:t>
            </a:r>
            <a:endParaRPr lang="ru-RU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Bahnschrift Light Condensed" panose="020B0502040204020203" pitchFamily="34" charset="0"/>
              </a:rPr>
              <a:t>2 номера площадью 20 и 25 м²</a:t>
            </a:r>
          </a:p>
          <a:p>
            <a:r>
              <a:rPr lang="ru-RU" sz="2400" dirty="0" err="1" smtClean="0">
                <a:latin typeface="Bahnschrift Light Condensed" panose="020B0502040204020203" pitchFamily="34" charset="0"/>
              </a:rPr>
              <a:t>Безбарьерный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доступ, дверные </a:t>
            </a:r>
            <a:r>
              <a:rPr lang="ru-RU" sz="2400" dirty="0">
                <a:latin typeface="Bahnschrift Light Condensed" panose="020B0502040204020203" pitchFamily="34" charset="0"/>
              </a:rPr>
              <a:t>проемы шириной 100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см</a:t>
            </a:r>
          </a:p>
          <a:p>
            <a:endParaRPr lang="ru-RU" sz="2800" dirty="0">
              <a:latin typeface="Bahnschrift Light Condensed" panose="020B0502040204020203" pitchFamily="34" charset="0"/>
            </a:endParaRPr>
          </a:p>
          <a:p>
            <a:endParaRPr lang="ru-RU" sz="2800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 smtClean="0">
              <a:latin typeface="Bahnschrift Light Condensed" panose="020B0502040204020203" pitchFamily="34" charset="0"/>
            </a:endParaRPr>
          </a:p>
          <a:p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9218" name="Picture 2" descr="C:\Users\marketolog\Desktop\504\Номер 1 вх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1633" y="3128967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26881"/>
            <a:ext cx="2952328" cy="393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9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481</TotalTime>
  <Words>215</Words>
  <Application>Microsoft Office PowerPoint</Application>
  <PresentationFormat>Экран (4:3)</PresentationFormat>
  <Paragraphs>105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Соседство</vt:lpstr>
      <vt:lpstr>Организация размещения гостей с ограниченной мобильностью </vt:lpstr>
      <vt:lpstr>Подъезд к отелю</vt:lpstr>
      <vt:lpstr>Главный вход</vt:lpstr>
      <vt:lpstr>Главный вход</vt:lpstr>
      <vt:lpstr>Лобби</vt:lpstr>
      <vt:lpstr>Лифты</vt:lpstr>
      <vt:lpstr>Лифты</vt:lpstr>
      <vt:lpstr>Коридоры</vt:lpstr>
      <vt:lpstr>Гостевые номера</vt:lpstr>
      <vt:lpstr>Гостевые номера</vt:lpstr>
      <vt:lpstr>Гостевые номера – ванная</vt:lpstr>
      <vt:lpstr>Гостевые номера – ванная</vt:lpstr>
      <vt:lpstr>Гостевые номера – ванная</vt:lpstr>
      <vt:lpstr>Гостевые номера </vt:lpstr>
      <vt:lpstr>Ресторан</vt:lpstr>
      <vt:lpstr> ул. Первомайская, 57  212030 г. Могилев Республика Беларусь  Отдел бронирования: +375 222 77 79 97 A1: +375 44 527 79 97       МТС: +375 33 337 79 97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отеля «Атриум» по размещению гостей с ограниченной мобильностью</dc:title>
  <dc:creator>marketolog</dc:creator>
  <cp:lastModifiedBy>marketolog</cp:lastModifiedBy>
  <cp:revision>74</cp:revision>
  <dcterms:created xsi:type="dcterms:W3CDTF">2020-11-24T06:49:28Z</dcterms:created>
  <dcterms:modified xsi:type="dcterms:W3CDTF">2020-11-25T05:04:11Z</dcterms:modified>
</cp:coreProperties>
</file>